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2" r:id="rId4"/>
    <p:sldId id="264" r:id="rId5"/>
    <p:sldId id="269" r:id="rId6"/>
    <p:sldId id="268" r:id="rId7"/>
    <p:sldId id="265" r:id="rId8"/>
    <p:sldId id="266" r:id="rId9"/>
    <p:sldId id="270" r:id="rId10"/>
    <p:sldId id="27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84" autoAdjust="0"/>
    <p:restoredTop sz="90476" autoAdjust="0"/>
  </p:normalViewPr>
  <p:slideViewPr>
    <p:cSldViewPr snapToGrid="0">
      <p:cViewPr>
        <p:scale>
          <a:sx n="95" d="100"/>
          <a:sy n="95" d="100"/>
        </p:scale>
        <p:origin x="-272" y="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-3336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02D8C9-7A9C-414C-A527-1A1101F8CF6C}" type="datetimeFigureOut">
              <a:rPr lang="en-US" smtClean="0"/>
              <a:t>10/15/16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C0DDD-5356-2546-8A90-82E871099A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944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C0DDD-5356-2546-8A90-82E871099A6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024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C0DDD-5356-2546-8A90-82E871099A6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621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C0DDD-5356-2546-8A90-82E871099A6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226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Out</a:t>
            </a:r>
            <a:r>
              <a:rPr lang="en-US" baseline="0" dirty="0" smtClean="0"/>
              <a:t> of 75.3 Million- Assuming 1/3 people are active and social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C0DDD-5356-2546-8A90-82E871099A6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2493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social</a:t>
            </a:r>
            <a:r>
              <a:rPr lang="en-US" baseline="0" dirty="0" smtClean="0"/>
              <a:t> networking to foster face to face interactions</a:t>
            </a:r>
          </a:p>
          <a:p>
            <a:r>
              <a:rPr lang="en-US" baseline="0" dirty="0" smtClean="0"/>
              <a:t>Assuming roughly ~10% of target market</a:t>
            </a:r>
          </a:p>
          <a:p>
            <a:r>
              <a:rPr lang="en-US" baseline="0" dirty="0" smtClean="0"/>
              <a:t>40 cents per person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C0DDD-5356-2546-8A90-82E871099A6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2493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Incentives</a:t>
            </a:r>
            <a:r>
              <a:rPr lang="en-US" baseline="0" dirty="0" smtClean="0"/>
              <a:t> encourage use of app and increase excitement</a:t>
            </a:r>
          </a:p>
          <a:p>
            <a:r>
              <a:rPr lang="en-US" baseline="0" dirty="0" smtClean="0"/>
              <a:t>Also, provide unique advertising opportunities for companies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C0DDD-5356-2546-8A90-82E871099A6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205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C0DDD-5356-2546-8A90-82E871099A6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9817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$5 per team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C0DDD-5356-2546-8A90-82E871099A6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1775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C0DDD-5356-2546-8A90-82E871099A6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249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6466" y="376394"/>
            <a:ext cx="6230673" cy="47300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67905" y="5107186"/>
            <a:ext cx="601263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rial Black"/>
              </a:rPr>
              <a:t>Play Sports</a:t>
            </a:r>
            <a:r>
              <a:rPr lang="en-US" sz="4400" dirty="0" smtClean="0">
                <a:latin typeface="Arial Black"/>
              </a:rPr>
              <a:t>.</a:t>
            </a:r>
          </a:p>
          <a:p>
            <a:r>
              <a:rPr lang="en-US" sz="4400" dirty="0" smtClean="0">
                <a:latin typeface="Arial Black"/>
              </a:rPr>
              <a:t>Make Friends.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8287" y="6491206"/>
            <a:ext cx="38392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Arial"/>
                <a:cs typeface="Arial"/>
              </a:rPr>
              <a:t>Confidential &amp; Proprietary; Copyright © </a:t>
            </a:r>
            <a:r>
              <a:rPr lang="en-US" sz="1200" dirty="0" smtClean="0">
                <a:latin typeface="Arial"/>
                <a:cs typeface="Arial"/>
              </a:rPr>
              <a:t>2016, </a:t>
            </a:r>
            <a:r>
              <a:rPr lang="en-US" sz="1200" dirty="0" err="1" smtClean="0">
                <a:latin typeface="Arial"/>
                <a:cs typeface="Arial"/>
              </a:rPr>
              <a:t>PickUp</a:t>
            </a:r>
            <a:r>
              <a:rPr lang="en-US" sz="1200" dirty="0" smtClean="0">
                <a:latin typeface="Arial"/>
                <a:cs typeface="Arial"/>
              </a:rPr>
              <a:t>.</a:t>
            </a:r>
            <a:endParaRPr lang="en-US"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423438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416" y="0"/>
            <a:ext cx="10018713" cy="954504"/>
          </a:xfrm>
        </p:spPr>
        <p:txBody>
          <a:bodyPr/>
          <a:lstStyle/>
          <a:p>
            <a:r>
              <a:rPr lang="en-US" dirty="0" smtClean="0">
                <a:latin typeface="Arial Black"/>
                <a:cs typeface="Arial Black"/>
              </a:rPr>
              <a:t>Citations</a:t>
            </a:r>
            <a:endParaRPr lang="en-US" dirty="0">
              <a:latin typeface="Arial Black"/>
              <a:cs typeface="Arial Black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1152" y="1062788"/>
            <a:ext cx="10018713" cy="3124201"/>
          </a:xfrm>
        </p:spPr>
        <p:txBody>
          <a:bodyPr>
            <a:normAutofit fontScale="77500" lnSpcReduction="20000"/>
          </a:bodyPr>
          <a:lstStyle/>
          <a:p>
            <a:r>
              <a:rPr lang="en-US" sz="2000" dirty="0" smtClean="0">
                <a:latin typeface="Arial"/>
                <a:cs typeface="Arial"/>
              </a:rPr>
              <a:t>[1] http</a:t>
            </a:r>
            <a:r>
              <a:rPr lang="en-US" sz="2000" dirty="0">
                <a:latin typeface="Arial"/>
                <a:cs typeface="Arial"/>
              </a:rPr>
              <a:t>://cdn-media-1.lifehack.org/wp-content/files/2015/12/14140000/shutterstock_299382308-380x253.</a:t>
            </a:r>
            <a:r>
              <a:rPr lang="en-US" sz="2000" dirty="0" smtClean="0">
                <a:latin typeface="Arial"/>
                <a:cs typeface="Arial"/>
              </a:rPr>
              <a:t>jpg</a:t>
            </a:r>
          </a:p>
          <a:p>
            <a:r>
              <a:rPr lang="en-US" sz="2000" dirty="0" smtClean="0">
                <a:latin typeface="Arial"/>
                <a:cs typeface="Arial"/>
              </a:rPr>
              <a:t>[2] http</a:t>
            </a:r>
            <a:r>
              <a:rPr lang="en-US" sz="2000" dirty="0">
                <a:latin typeface="Arial"/>
                <a:cs typeface="Arial"/>
              </a:rPr>
              <a:t>://aplaceforyou.org/wp-content/uploads/2015/03/frisbee3.</a:t>
            </a:r>
            <a:r>
              <a:rPr lang="en-US" sz="2000" dirty="0" smtClean="0">
                <a:latin typeface="Arial"/>
                <a:cs typeface="Arial"/>
              </a:rPr>
              <a:t>jpg</a:t>
            </a:r>
          </a:p>
          <a:p>
            <a:r>
              <a:rPr lang="en-US" sz="2000" dirty="0">
                <a:latin typeface="Arial"/>
                <a:cs typeface="Arial"/>
              </a:rPr>
              <a:t>[3] https://static1.squarespace.com/static/53348cc3e4b04ad11a174877/t/5345dc7ae4b09959287be504/1423926159835/bigstock-Group-Of-Friends-Having-Fun-To-58863776.jpg?format=</a:t>
            </a:r>
            <a:r>
              <a:rPr lang="en-US" sz="2000" dirty="0" smtClean="0">
                <a:latin typeface="Arial"/>
                <a:cs typeface="Arial"/>
              </a:rPr>
              <a:t>1500w</a:t>
            </a:r>
          </a:p>
          <a:p>
            <a:r>
              <a:rPr lang="en-US" sz="2000" dirty="0" smtClean="0">
                <a:latin typeface="Arial"/>
                <a:cs typeface="Arial"/>
              </a:rPr>
              <a:t>[</a:t>
            </a:r>
            <a:r>
              <a:rPr lang="en-US" sz="2000" dirty="0">
                <a:latin typeface="Arial"/>
                <a:cs typeface="Arial"/>
              </a:rPr>
              <a:t>4] http://www.marketingcharts.com/traditional/so-how-many-millennials-are-there-in-the-us-anyway-30401</a:t>
            </a:r>
            <a:r>
              <a:rPr lang="en-US" sz="2000" dirty="0" smtClean="0">
                <a:latin typeface="Arial"/>
                <a:cs typeface="Arial"/>
              </a:rPr>
              <a:t>/</a:t>
            </a:r>
          </a:p>
          <a:p>
            <a:r>
              <a:rPr lang="en-US" sz="2000" dirty="0" smtClean="0">
                <a:latin typeface="Arial"/>
                <a:cs typeface="Arial"/>
              </a:rPr>
              <a:t>[5] http</a:t>
            </a:r>
            <a:r>
              <a:rPr lang="en-US" sz="2000" dirty="0">
                <a:latin typeface="Arial"/>
                <a:cs typeface="Arial"/>
              </a:rPr>
              <a:t>://www.tipsforlawyers.com/wp-content/uploads/2014/08/networking-</a:t>
            </a:r>
            <a:r>
              <a:rPr lang="en-US" sz="2000" dirty="0" smtClean="0">
                <a:latin typeface="Arial"/>
                <a:cs typeface="Arial"/>
              </a:rPr>
              <a:t>links.jpg</a:t>
            </a:r>
          </a:p>
          <a:p>
            <a:r>
              <a:rPr lang="en-US" sz="2000" dirty="0" smtClean="0">
                <a:latin typeface="Arial"/>
                <a:cs typeface="Arial"/>
              </a:rPr>
              <a:t>[6] https</a:t>
            </a:r>
            <a:r>
              <a:rPr lang="en-US" sz="2000" dirty="0">
                <a:latin typeface="Arial"/>
                <a:cs typeface="Arial"/>
              </a:rPr>
              <a:t>://www.statista.com/statistics/269025/worldwide-mobile-app-revenue-forecast</a:t>
            </a:r>
            <a:r>
              <a:rPr lang="en-US" sz="2000" dirty="0" smtClean="0">
                <a:latin typeface="Arial"/>
                <a:cs typeface="Arial"/>
              </a:rPr>
              <a:t>/</a:t>
            </a:r>
          </a:p>
          <a:p>
            <a:r>
              <a:rPr lang="de-DE" sz="2000" dirty="0" smtClean="0">
                <a:latin typeface="Arial"/>
                <a:cs typeface="Arial"/>
              </a:rPr>
              <a:t>[7] http</a:t>
            </a:r>
            <a:r>
              <a:rPr lang="de-DE" sz="2000" dirty="0">
                <a:latin typeface="Arial"/>
                <a:cs typeface="Arial"/>
              </a:rPr>
              <a:t>://</a:t>
            </a:r>
            <a:r>
              <a:rPr lang="de-DE" sz="2000" dirty="0" err="1">
                <a:latin typeface="Arial"/>
                <a:cs typeface="Arial"/>
              </a:rPr>
              <a:t>www.clker.com</a:t>
            </a:r>
            <a:r>
              <a:rPr lang="de-DE" sz="2000" dirty="0">
                <a:latin typeface="Arial"/>
                <a:cs typeface="Arial"/>
              </a:rPr>
              <a:t>/</a:t>
            </a:r>
            <a:r>
              <a:rPr lang="de-DE" sz="2000" dirty="0" err="1">
                <a:latin typeface="Arial"/>
                <a:cs typeface="Arial"/>
              </a:rPr>
              <a:t>cliparts</a:t>
            </a:r>
            <a:r>
              <a:rPr lang="de-DE" sz="2000" dirty="0">
                <a:latin typeface="Arial"/>
                <a:cs typeface="Arial"/>
              </a:rPr>
              <a:t>/8/2/4/6/1390476286798081602skotan_no-sign%20(1)-</a:t>
            </a:r>
            <a:r>
              <a:rPr lang="de-DE" sz="2000" dirty="0" err="1">
                <a:latin typeface="Arial"/>
                <a:cs typeface="Arial"/>
              </a:rPr>
              <a:t>hi.png</a:t>
            </a:r>
            <a:endParaRPr lang="en-US" sz="2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27518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654" y="0"/>
            <a:ext cx="10018713" cy="1206941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Arial Black"/>
                <a:cs typeface="Arial Black"/>
              </a:rPr>
              <a:t>Problem</a:t>
            </a:r>
            <a:endParaRPr lang="en-US" dirty="0">
              <a:latin typeface="Arial Black"/>
              <a:cs typeface="Arial Black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3288" y="2078085"/>
            <a:ext cx="3715050" cy="2724440"/>
          </a:xfrm>
        </p:spPr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Unavailable friends</a:t>
            </a:r>
          </a:p>
          <a:p>
            <a:r>
              <a:rPr lang="en-US" dirty="0" smtClean="0">
                <a:latin typeface="Arial"/>
                <a:cs typeface="Arial"/>
              </a:rPr>
              <a:t>Need shared interests</a:t>
            </a:r>
          </a:p>
          <a:p>
            <a:r>
              <a:rPr lang="en-US" dirty="0" smtClean="0">
                <a:latin typeface="Arial"/>
                <a:cs typeface="Arial"/>
              </a:rPr>
              <a:t>Inexperience</a:t>
            </a:r>
          </a:p>
          <a:p>
            <a:r>
              <a:rPr lang="en-US" dirty="0" smtClean="0">
                <a:latin typeface="Arial"/>
                <a:cs typeface="Arial"/>
              </a:rPr>
              <a:t>Result: Less activity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8776" y="6102981"/>
            <a:ext cx="867603" cy="6586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78553" y="6491206"/>
            <a:ext cx="38392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Arial"/>
                <a:cs typeface="Arial"/>
              </a:rPr>
              <a:t>Confidential &amp; Proprietary; Copyright © </a:t>
            </a:r>
            <a:r>
              <a:rPr lang="en-US" sz="1200" dirty="0" smtClean="0">
                <a:latin typeface="Arial"/>
                <a:cs typeface="Arial"/>
              </a:rPr>
              <a:t>2016, </a:t>
            </a:r>
            <a:r>
              <a:rPr lang="en-US" sz="1200" dirty="0" err="1" smtClean="0">
                <a:latin typeface="Arial"/>
                <a:cs typeface="Arial"/>
              </a:rPr>
              <a:t>PickUp</a:t>
            </a:r>
            <a:r>
              <a:rPr lang="en-US" sz="1200" dirty="0" smtClean="0">
                <a:latin typeface="Arial"/>
                <a:cs typeface="Arial"/>
              </a:rPr>
              <a:t>.</a:t>
            </a:r>
            <a:endParaRPr lang="en-US" sz="1200" dirty="0">
              <a:latin typeface="Arial"/>
              <a:cs typeface="Arial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8536" y="1516847"/>
            <a:ext cx="5853476" cy="389718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412193" y="5378434"/>
            <a:ext cx="36538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latin typeface="Arial"/>
                <a:cs typeface="Arial"/>
              </a:rPr>
              <a:t>[1]</a:t>
            </a:r>
            <a:endParaRPr lang="en-US" sz="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5241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0"/>
            <a:ext cx="10018713" cy="1302491"/>
          </a:xfrm>
        </p:spPr>
        <p:txBody>
          <a:bodyPr/>
          <a:lstStyle/>
          <a:p>
            <a:r>
              <a:rPr lang="en-US" dirty="0">
                <a:latin typeface="Arial Black"/>
                <a:cs typeface="Arial Black"/>
              </a:rPr>
              <a:t>Why </a:t>
            </a:r>
            <a:r>
              <a:rPr lang="en-US" dirty="0" err="1">
                <a:latin typeface="Arial Black"/>
                <a:cs typeface="Arial Black"/>
              </a:rPr>
              <a:t>PickUp</a:t>
            </a:r>
            <a:r>
              <a:rPr lang="en-US" dirty="0">
                <a:latin typeface="Arial Black"/>
                <a:cs typeface="Arial Black"/>
              </a:rPr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65315" y="2192421"/>
            <a:ext cx="3006685" cy="2665738"/>
          </a:xfrm>
        </p:spPr>
        <p:txBody>
          <a:bodyPr/>
          <a:lstStyle/>
          <a:p>
            <a:endParaRPr lang="en-US" dirty="0" smtClean="0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Connect </a:t>
            </a:r>
            <a:endParaRPr lang="en-US" dirty="0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Compete</a:t>
            </a:r>
          </a:p>
          <a:p>
            <a:r>
              <a:rPr lang="en-US" dirty="0">
                <a:latin typeface="Arial"/>
                <a:cs typeface="Arial"/>
              </a:rPr>
              <a:t>Have fun</a:t>
            </a:r>
          </a:p>
          <a:p>
            <a:r>
              <a:rPr lang="en-US" dirty="0">
                <a:latin typeface="Arial"/>
                <a:cs typeface="Arial"/>
              </a:rPr>
              <a:t>Make friends</a:t>
            </a:r>
            <a:endParaRPr lang="en-US" dirty="0">
              <a:latin typeface="Arial"/>
              <a:cs typeface="Arial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4596" y="6101449"/>
            <a:ext cx="867603" cy="6586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78553" y="6491206"/>
            <a:ext cx="38392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Arial"/>
                <a:cs typeface="Arial"/>
              </a:rPr>
              <a:t>Confidential &amp; Proprietary; Copyright © </a:t>
            </a:r>
            <a:r>
              <a:rPr lang="en-US" sz="1200" dirty="0" smtClean="0">
                <a:latin typeface="Arial"/>
                <a:cs typeface="Arial"/>
              </a:rPr>
              <a:t>2016, </a:t>
            </a:r>
            <a:r>
              <a:rPr lang="en-US" sz="1200" dirty="0" err="1" smtClean="0">
                <a:latin typeface="Arial"/>
                <a:cs typeface="Arial"/>
              </a:rPr>
              <a:t>PickUp</a:t>
            </a:r>
            <a:r>
              <a:rPr lang="en-US" sz="1200" dirty="0" smtClean="0">
                <a:latin typeface="Arial"/>
                <a:cs typeface="Arial"/>
              </a:rPr>
              <a:t>.</a:t>
            </a:r>
            <a:endParaRPr lang="en-US" sz="1200" dirty="0">
              <a:latin typeface="Arial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2526" y="1420428"/>
            <a:ext cx="6871369" cy="433755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1383134" y="5704123"/>
            <a:ext cx="30008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 smtClean="0">
                <a:latin typeface="Arial"/>
                <a:cs typeface="Arial"/>
              </a:rPr>
              <a:t>[2]</a:t>
            </a:r>
            <a:endParaRPr lang="en-US" sz="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79448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4732" y="160421"/>
            <a:ext cx="10018713" cy="1288715"/>
          </a:xfrm>
        </p:spPr>
        <p:txBody>
          <a:bodyPr/>
          <a:lstStyle/>
          <a:p>
            <a:r>
              <a:rPr lang="en-US" dirty="0" smtClean="0">
                <a:latin typeface="Arial Black"/>
                <a:cs typeface="Arial Black"/>
              </a:rPr>
              <a:t>Target Market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78228" y="1820440"/>
            <a:ext cx="10018713" cy="3124201"/>
          </a:xfrm>
        </p:spPr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18 – 34 years old</a:t>
            </a:r>
          </a:p>
          <a:p>
            <a:r>
              <a:rPr lang="en-US" dirty="0" smtClean="0">
                <a:latin typeface="Arial"/>
                <a:cs typeface="Arial"/>
              </a:rPr>
              <a:t>Male and female</a:t>
            </a:r>
          </a:p>
          <a:p>
            <a:r>
              <a:rPr lang="en-US" dirty="0" smtClean="0">
                <a:latin typeface="Arial"/>
                <a:cs typeface="Arial"/>
              </a:rPr>
              <a:t>Active</a:t>
            </a:r>
          </a:p>
          <a:p>
            <a:r>
              <a:rPr lang="en-US" dirty="0" smtClean="0">
                <a:latin typeface="Arial"/>
                <a:cs typeface="Arial"/>
              </a:rPr>
              <a:t>Social</a:t>
            </a:r>
          </a:p>
          <a:p>
            <a:r>
              <a:rPr lang="en-US" dirty="0" smtClean="0">
                <a:latin typeface="Arial"/>
                <a:cs typeface="Arial"/>
              </a:rPr>
              <a:t>25.1 </a:t>
            </a:r>
            <a:r>
              <a:rPr lang="en-US" dirty="0">
                <a:latin typeface="Arial"/>
                <a:cs typeface="Arial"/>
              </a:rPr>
              <a:t>m</a:t>
            </a:r>
            <a:r>
              <a:rPr lang="en-US" dirty="0" smtClean="0">
                <a:latin typeface="Arial"/>
                <a:cs typeface="Arial"/>
              </a:rPr>
              <a:t>illion people</a:t>
            </a:r>
            <a:r>
              <a:rPr lang="en-US" baseline="30000" dirty="0" smtClean="0">
                <a:latin typeface="Arial"/>
                <a:cs typeface="Arial"/>
              </a:rPr>
              <a:t>4</a:t>
            </a:r>
            <a:endParaRPr lang="en-US" dirty="0">
              <a:latin typeface="Arial"/>
              <a:cs typeface="Arial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4596" y="6101449"/>
            <a:ext cx="867603" cy="6586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78553" y="6491206"/>
            <a:ext cx="38392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Arial"/>
                <a:cs typeface="Arial"/>
              </a:rPr>
              <a:t>Confidential &amp; Proprietary; Copyright © </a:t>
            </a:r>
            <a:r>
              <a:rPr lang="en-US" sz="1200" dirty="0" smtClean="0">
                <a:latin typeface="Arial"/>
                <a:cs typeface="Arial"/>
              </a:rPr>
              <a:t>2016, </a:t>
            </a:r>
            <a:r>
              <a:rPr lang="en-US" sz="1200" dirty="0" err="1" smtClean="0">
                <a:latin typeface="Arial"/>
                <a:cs typeface="Arial"/>
              </a:rPr>
              <a:t>PickUp</a:t>
            </a:r>
            <a:r>
              <a:rPr lang="en-US" sz="1200" dirty="0" smtClean="0">
                <a:latin typeface="Arial"/>
                <a:cs typeface="Arial"/>
              </a:rPr>
              <a:t>.</a:t>
            </a:r>
            <a:endParaRPr lang="en-US" sz="1200" dirty="0">
              <a:latin typeface="Arial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3342" y="1497262"/>
            <a:ext cx="6517106" cy="434473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1318561" y="5826354"/>
            <a:ext cx="30008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800" dirty="0" smtClean="0">
                <a:solidFill>
                  <a:prstClr val="black"/>
                </a:solidFill>
                <a:latin typeface="Arial"/>
                <a:cs typeface="Arial"/>
              </a:rPr>
              <a:t>[3]</a:t>
            </a:r>
            <a:endParaRPr lang="en-US" sz="800" dirty="0">
              <a:solidFill>
                <a:prstClr val="black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79448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7784" y="-160422"/>
            <a:ext cx="10018713" cy="1101557"/>
          </a:xfrm>
        </p:spPr>
        <p:txBody>
          <a:bodyPr/>
          <a:lstStyle/>
          <a:p>
            <a:r>
              <a:rPr lang="en-US" dirty="0" smtClean="0">
                <a:latin typeface="Arial Black"/>
                <a:cs typeface="Arial Black"/>
              </a:rPr>
              <a:t>Mobile 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7477" y="1149684"/>
            <a:ext cx="5866733" cy="3124201"/>
          </a:xfrm>
        </p:spPr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2015 Revenue $41.1 Billion</a:t>
            </a:r>
            <a:r>
              <a:rPr lang="en-US" baseline="30000" dirty="0" smtClean="0">
                <a:latin typeface="Arial"/>
                <a:cs typeface="Arial"/>
              </a:rPr>
              <a:t>6</a:t>
            </a:r>
            <a:endParaRPr lang="en-US" dirty="0" smtClean="0">
              <a:latin typeface="Arial"/>
              <a:cs typeface="Arial"/>
            </a:endParaRPr>
          </a:p>
          <a:p>
            <a:r>
              <a:rPr lang="en-US" dirty="0" smtClean="0">
                <a:latin typeface="Arial"/>
                <a:cs typeface="Arial"/>
              </a:rPr>
              <a:t>2020 Projected </a:t>
            </a:r>
            <a:r>
              <a:rPr lang="en-US" dirty="0">
                <a:latin typeface="Arial"/>
                <a:cs typeface="Arial"/>
              </a:rPr>
              <a:t>R</a:t>
            </a:r>
            <a:r>
              <a:rPr lang="en-US" dirty="0" smtClean="0">
                <a:latin typeface="Arial"/>
                <a:cs typeface="Arial"/>
              </a:rPr>
              <a:t>evenue $101.1 Billion</a:t>
            </a:r>
            <a:r>
              <a:rPr lang="en-US" baseline="30000" dirty="0" smtClean="0">
                <a:latin typeface="Arial"/>
                <a:cs typeface="Arial"/>
              </a:rPr>
              <a:t>6</a:t>
            </a:r>
          </a:p>
          <a:p>
            <a:r>
              <a:rPr lang="en-US" dirty="0" smtClean="0">
                <a:latin typeface="Arial"/>
                <a:cs typeface="Arial"/>
              </a:rPr>
              <a:t>Sport networking market estimated value:  $1 Million</a:t>
            </a:r>
            <a:endParaRPr lang="en-US" baseline="30000" dirty="0" smtClean="0">
              <a:latin typeface="Arial"/>
              <a:cs typeface="Arial"/>
            </a:endParaRPr>
          </a:p>
          <a:p>
            <a:endParaRPr lang="en-US" baseline="30000" dirty="0" smtClean="0">
              <a:latin typeface="Arial"/>
              <a:cs typeface="Arial"/>
            </a:endParaRPr>
          </a:p>
          <a:p>
            <a:endParaRPr lang="en-US" baseline="30000" dirty="0" smtClean="0">
              <a:latin typeface="Arial"/>
              <a:cs typeface="Arial"/>
            </a:endParaRPr>
          </a:p>
          <a:p>
            <a:endParaRPr lang="en-US" dirty="0" smtClean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4596" y="6101449"/>
            <a:ext cx="867603" cy="6586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78553" y="6491206"/>
            <a:ext cx="38392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Arial"/>
                <a:cs typeface="Arial"/>
              </a:rPr>
              <a:t>Confidential &amp; Proprietary; Copyright © </a:t>
            </a:r>
            <a:r>
              <a:rPr lang="en-US" sz="1200" dirty="0" smtClean="0">
                <a:latin typeface="Arial"/>
                <a:cs typeface="Arial"/>
              </a:rPr>
              <a:t>2016, </a:t>
            </a:r>
            <a:r>
              <a:rPr lang="en-US" sz="1200" dirty="0" err="1" smtClean="0">
                <a:latin typeface="Arial"/>
                <a:cs typeface="Arial"/>
              </a:rPr>
              <a:t>PickUp</a:t>
            </a:r>
            <a:r>
              <a:rPr lang="en-US" sz="1200" dirty="0" smtClean="0">
                <a:latin typeface="Arial"/>
                <a:cs typeface="Arial"/>
              </a:rPr>
              <a:t>.</a:t>
            </a:r>
            <a:endParaRPr lang="en-US" sz="1200" dirty="0">
              <a:latin typeface="Arial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5685" y="3098091"/>
            <a:ext cx="6470315" cy="328122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634140" y="6401196"/>
            <a:ext cx="30008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800" dirty="0" smtClean="0">
                <a:solidFill>
                  <a:prstClr val="black"/>
                </a:solidFill>
                <a:latin typeface="Arial"/>
                <a:cs typeface="Arial"/>
              </a:rPr>
              <a:t>[5]</a:t>
            </a:r>
            <a:endParaRPr lang="en-US" sz="800" dirty="0">
              <a:solidFill>
                <a:prstClr val="black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996208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5154" y="0"/>
            <a:ext cx="10018713" cy="1128294"/>
          </a:xfrm>
        </p:spPr>
        <p:txBody>
          <a:bodyPr/>
          <a:lstStyle/>
          <a:p>
            <a:r>
              <a:rPr lang="en-US" dirty="0" smtClean="0">
                <a:latin typeface="Arial Black"/>
                <a:cs typeface="Arial Black"/>
              </a:rPr>
              <a:t>Sponsorship</a:t>
            </a:r>
            <a:endParaRPr lang="en-US" dirty="0">
              <a:latin typeface="Arial Black"/>
              <a:cs typeface="Arial Black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8205" y="1316788"/>
            <a:ext cx="10018713" cy="3124201"/>
          </a:xfrm>
        </p:spPr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$63.6 billion - consumer purchasing of sports goods 2015</a:t>
            </a:r>
          </a:p>
          <a:p>
            <a:r>
              <a:rPr lang="en-US" dirty="0" smtClean="0">
                <a:latin typeface="Arial"/>
                <a:cs typeface="Arial"/>
                <a:sym typeface="Wingdings"/>
              </a:rPr>
              <a:t>Targeted advertising</a:t>
            </a:r>
          </a:p>
          <a:p>
            <a:r>
              <a:rPr lang="en-US" dirty="0" smtClean="0">
                <a:latin typeface="Arial"/>
                <a:cs typeface="Arial"/>
                <a:sym typeface="Wingdings"/>
              </a:rPr>
              <a:t>Consumer data</a:t>
            </a:r>
          </a:p>
          <a:p>
            <a:r>
              <a:rPr lang="en-US" dirty="0" smtClean="0">
                <a:latin typeface="Arial"/>
                <a:cs typeface="Arial"/>
                <a:sym typeface="Wingdings"/>
              </a:rPr>
              <a:t>Incentives</a:t>
            </a:r>
            <a:endParaRPr lang="en-US" dirty="0">
              <a:latin typeface="Arial"/>
              <a:cs typeface="Arial"/>
              <a:sym typeface="Wingdings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4596" y="6101449"/>
            <a:ext cx="867603" cy="6586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78553" y="6491206"/>
            <a:ext cx="38392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Arial"/>
                <a:cs typeface="Arial"/>
              </a:rPr>
              <a:t>Confidential &amp; Proprietary; Copyright © </a:t>
            </a:r>
            <a:r>
              <a:rPr lang="en-US" sz="1200" dirty="0" smtClean="0">
                <a:latin typeface="Arial"/>
                <a:cs typeface="Arial"/>
              </a:rPr>
              <a:t>2016, </a:t>
            </a:r>
            <a:r>
              <a:rPr lang="en-US" sz="1200" dirty="0" err="1" smtClean="0">
                <a:latin typeface="Arial"/>
                <a:cs typeface="Arial"/>
              </a:rPr>
              <a:t>PickUp</a:t>
            </a:r>
            <a:r>
              <a:rPr lang="en-US" sz="1200" dirty="0" smtClean="0">
                <a:latin typeface="Arial"/>
                <a:cs typeface="Arial"/>
              </a:rPr>
              <a:t>.</a:t>
            </a:r>
            <a:endParaRPr lang="en-US" sz="1200" dirty="0">
              <a:latin typeface="Arial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4947" y="1965157"/>
            <a:ext cx="3671860" cy="275389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45864" y="1737893"/>
            <a:ext cx="2631908" cy="32084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4000" y="3956339"/>
            <a:ext cx="2232526" cy="9157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55475" y="4973052"/>
            <a:ext cx="2975321" cy="133243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06531" y="4800600"/>
            <a:ext cx="3632200" cy="20574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22947" y="4071353"/>
            <a:ext cx="25400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96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4731" y="0"/>
            <a:ext cx="10018713" cy="1248610"/>
          </a:xfrm>
        </p:spPr>
        <p:txBody>
          <a:bodyPr/>
          <a:lstStyle/>
          <a:p>
            <a:r>
              <a:rPr lang="en-US" dirty="0" smtClean="0">
                <a:latin typeface="Arial Black"/>
                <a:cs typeface="Arial Black"/>
              </a:rPr>
              <a:t>Competitors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85363" y="1998578"/>
            <a:ext cx="10018713" cy="3124201"/>
          </a:xfrm>
        </p:spPr>
        <p:txBody>
          <a:bodyPr>
            <a:normAutofit/>
          </a:bodyPr>
          <a:lstStyle/>
          <a:p>
            <a:r>
              <a:rPr lang="en-US" dirty="0" err="1">
                <a:latin typeface="Arial"/>
                <a:cs typeface="Arial"/>
              </a:rPr>
              <a:t>MeetUp.com</a:t>
            </a:r>
            <a:r>
              <a:rPr lang="en-US" dirty="0">
                <a:latin typeface="Arial"/>
                <a:cs typeface="Arial"/>
              </a:rPr>
              <a:t> estimated $20-25 million </a:t>
            </a:r>
            <a:r>
              <a:rPr lang="en-US" dirty="0" smtClean="0">
                <a:latin typeface="Arial"/>
                <a:cs typeface="Arial"/>
              </a:rPr>
              <a:t>revenue</a:t>
            </a:r>
          </a:p>
          <a:p>
            <a:r>
              <a:rPr lang="en-US" dirty="0" smtClean="0">
                <a:latin typeface="Arial"/>
                <a:cs typeface="Arial"/>
              </a:rPr>
              <a:t>Social Networks</a:t>
            </a:r>
          </a:p>
          <a:p>
            <a:r>
              <a:rPr lang="en-US" dirty="0" smtClean="0">
                <a:latin typeface="Arial"/>
                <a:cs typeface="Arial"/>
              </a:rPr>
              <a:t>IM Sports &amp; Rec Leagues</a:t>
            </a:r>
          </a:p>
          <a:p>
            <a:r>
              <a:rPr lang="en-US" dirty="0" smtClean="0">
                <a:latin typeface="Arial"/>
                <a:cs typeface="Arial"/>
              </a:rPr>
              <a:t>Various apps &amp; websites</a:t>
            </a:r>
          </a:p>
          <a:p>
            <a:endParaRPr lang="en-US" dirty="0" smtClean="0">
              <a:latin typeface="Arial"/>
              <a:cs typeface="Arial"/>
            </a:endParaRPr>
          </a:p>
          <a:p>
            <a:pPr marL="0" indent="0">
              <a:buNone/>
            </a:pPr>
            <a:endParaRPr lang="en-US" dirty="0" smtClean="0">
              <a:latin typeface="Arial"/>
              <a:cs typeface="Arial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4596" y="6101449"/>
            <a:ext cx="867603" cy="6586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78553" y="6491206"/>
            <a:ext cx="38392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Arial"/>
                <a:cs typeface="Arial"/>
              </a:rPr>
              <a:t>Confidential &amp; Proprietary; Copyright © </a:t>
            </a:r>
            <a:r>
              <a:rPr lang="en-US" sz="1200" dirty="0" smtClean="0">
                <a:latin typeface="Arial"/>
                <a:cs typeface="Arial"/>
              </a:rPr>
              <a:t>2016, </a:t>
            </a:r>
            <a:r>
              <a:rPr lang="en-US" sz="1200" dirty="0" err="1" smtClean="0">
                <a:latin typeface="Arial"/>
                <a:cs typeface="Arial"/>
              </a:rPr>
              <a:t>PickUp</a:t>
            </a:r>
            <a:r>
              <a:rPr lang="en-US" sz="1200" dirty="0" smtClean="0">
                <a:latin typeface="Arial"/>
                <a:cs typeface="Arial"/>
              </a:rPr>
              <a:t>.</a:t>
            </a:r>
            <a:endParaRPr lang="en-US" sz="1200" dirty="0">
              <a:latin typeface="Arial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7581" y="2807369"/>
            <a:ext cx="3422315" cy="34223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 flipH="1">
            <a:off x="9506377" y="6038335"/>
            <a:ext cx="493201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800" dirty="0" smtClean="0">
                <a:solidFill>
                  <a:prstClr val="black"/>
                </a:solidFill>
                <a:latin typeface="Arial"/>
                <a:cs typeface="Arial"/>
              </a:rPr>
              <a:t>[7]</a:t>
            </a:r>
            <a:endParaRPr lang="en-US" sz="800" dirty="0">
              <a:solidFill>
                <a:prstClr val="black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79448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7784" y="0"/>
            <a:ext cx="10018713" cy="1355557"/>
          </a:xfrm>
        </p:spPr>
        <p:txBody>
          <a:bodyPr/>
          <a:lstStyle/>
          <a:p>
            <a:r>
              <a:rPr lang="en-US" dirty="0" smtClean="0">
                <a:latin typeface="Arial Black"/>
                <a:cs typeface="Arial Black"/>
              </a:rPr>
              <a:t>Marketing Strategy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2416" y="2339474"/>
            <a:ext cx="4451268" cy="2419684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Arial"/>
                <a:cs typeface="Arial"/>
              </a:rPr>
              <a:t>College Campuses</a:t>
            </a:r>
          </a:p>
          <a:p>
            <a:r>
              <a:rPr lang="en-US" dirty="0" smtClean="0">
                <a:latin typeface="Arial"/>
                <a:cs typeface="Arial"/>
              </a:rPr>
              <a:t>Social Networking</a:t>
            </a:r>
          </a:p>
          <a:p>
            <a:r>
              <a:rPr lang="en-US" dirty="0" smtClean="0">
                <a:latin typeface="Arial"/>
                <a:cs typeface="Arial"/>
              </a:rPr>
              <a:t>Sponsors and Incentives</a:t>
            </a:r>
          </a:p>
          <a:p>
            <a:r>
              <a:rPr lang="en-US" dirty="0" smtClean="0">
                <a:latin typeface="Arial"/>
                <a:cs typeface="Arial"/>
              </a:rPr>
              <a:t>“</a:t>
            </a:r>
            <a:r>
              <a:rPr lang="en-US" dirty="0" err="1" smtClean="0">
                <a:latin typeface="Arial"/>
                <a:cs typeface="Arial"/>
              </a:rPr>
              <a:t>Freemium</a:t>
            </a:r>
            <a:r>
              <a:rPr lang="en-US" dirty="0" smtClean="0">
                <a:latin typeface="Arial"/>
                <a:cs typeface="Arial"/>
              </a:rPr>
              <a:t>” service</a:t>
            </a:r>
          </a:p>
          <a:p>
            <a:endParaRPr lang="en-US" dirty="0">
              <a:latin typeface="Arial"/>
              <a:cs typeface="Arial"/>
            </a:endParaRPr>
          </a:p>
          <a:p>
            <a:pPr marL="0" indent="0">
              <a:buNone/>
            </a:pPr>
            <a:endParaRPr lang="en-US" dirty="0" smtClean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4596" y="6101449"/>
            <a:ext cx="867603" cy="6586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78553" y="6491206"/>
            <a:ext cx="38392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Arial"/>
                <a:cs typeface="Arial"/>
              </a:rPr>
              <a:t>Confidential &amp; Proprietary; Copyright © </a:t>
            </a:r>
            <a:r>
              <a:rPr lang="en-US" sz="1200" dirty="0" smtClean="0">
                <a:latin typeface="Arial"/>
                <a:cs typeface="Arial"/>
              </a:rPr>
              <a:t>2016, </a:t>
            </a:r>
            <a:r>
              <a:rPr lang="en-US" sz="1200" dirty="0" err="1" smtClean="0">
                <a:latin typeface="Arial"/>
                <a:cs typeface="Arial"/>
              </a:rPr>
              <a:t>PickUp</a:t>
            </a:r>
            <a:r>
              <a:rPr lang="en-US" sz="1200" dirty="0" smtClean="0">
                <a:latin typeface="Arial"/>
                <a:cs typeface="Arial"/>
              </a:rPr>
              <a:t>.</a:t>
            </a:r>
            <a:endParaRPr lang="en-US" sz="1200" dirty="0">
              <a:latin typeface="Arial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3267" y="1419317"/>
            <a:ext cx="3754521" cy="45563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3173" y="3728929"/>
            <a:ext cx="2814721" cy="263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290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9162" y="2025683"/>
            <a:ext cx="10018713" cy="3124201"/>
          </a:xfrm>
        </p:spPr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Email: </a:t>
            </a:r>
            <a:r>
              <a:rPr lang="en-US" dirty="0" err="1" smtClean="0">
                <a:latin typeface="Arial"/>
                <a:cs typeface="Arial"/>
              </a:rPr>
              <a:t>ThePickUpSports@gmail.com</a:t>
            </a:r>
            <a:endParaRPr lang="en-US" dirty="0" smtClean="0">
              <a:latin typeface="Arial"/>
              <a:cs typeface="Arial"/>
            </a:endParaRPr>
          </a:p>
          <a:p>
            <a:r>
              <a:rPr lang="en-US" dirty="0" smtClean="0">
                <a:latin typeface="Arial"/>
                <a:cs typeface="Arial"/>
              </a:rPr>
              <a:t>Twitter: @</a:t>
            </a:r>
            <a:r>
              <a:rPr lang="en-US" dirty="0" err="1" smtClean="0">
                <a:latin typeface="Arial"/>
                <a:cs typeface="Arial"/>
              </a:rPr>
              <a:t>ThePickUpSports</a:t>
            </a:r>
            <a:endParaRPr lang="en-US" dirty="0" smtClean="0">
              <a:latin typeface="Arial"/>
              <a:cs typeface="Arial"/>
            </a:endParaRPr>
          </a:p>
          <a:p>
            <a:r>
              <a:rPr lang="en-US" dirty="0" smtClean="0">
                <a:latin typeface="Arial"/>
                <a:cs typeface="Arial"/>
              </a:rPr>
              <a:t>Facebook: </a:t>
            </a:r>
            <a:r>
              <a:rPr lang="en-US" dirty="0" err="1" smtClean="0">
                <a:latin typeface="Arial"/>
                <a:cs typeface="Arial"/>
              </a:rPr>
              <a:t>PickUP</a:t>
            </a:r>
            <a:endParaRPr lang="en-US" dirty="0" smtClean="0">
              <a:latin typeface="Arial"/>
              <a:cs typeface="Arial"/>
            </a:endParaRPr>
          </a:p>
          <a:p>
            <a:r>
              <a:rPr lang="en-US" dirty="0" smtClean="0">
                <a:latin typeface="Arial"/>
                <a:cs typeface="Arial"/>
              </a:rPr>
              <a:t>Phone: 503-880-2312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1339" y="1090352"/>
            <a:ext cx="4427065" cy="336085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299485" y="4669277"/>
            <a:ext cx="479790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latin typeface="Arial Black"/>
              </a:rPr>
              <a:t>Play Sports.</a:t>
            </a:r>
          </a:p>
          <a:p>
            <a:r>
              <a:rPr lang="en-US" sz="3600" dirty="0" smtClean="0">
                <a:latin typeface="Arial Black"/>
              </a:rPr>
              <a:t>Make Friends.</a:t>
            </a:r>
            <a:endParaRPr lang="en-US" sz="3600" dirty="0">
              <a:latin typeface="Arial Black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78553" y="6491206"/>
            <a:ext cx="38392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Arial"/>
                <a:cs typeface="Arial"/>
              </a:rPr>
              <a:t>Confidential &amp; Proprietary; Copyright © </a:t>
            </a:r>
            <a:r>
              <a:rPr lang="en-US" sz="1200" dirty="0" smtClean="0">
                <a:latin typeface="Arial"/>
                <a:cs typeface="Arial"/>
              </a:rPr>
              <a:t>2016, </a:t>
            </a:r>
            <a:r>
              <a:rPr lang="en-US" sz="1200" dirty="0" err="1" smtClean="0">
                <a:latin typeface="Arial"/>
                <a:cs typeface="Arial"/>
              </a:rPr>
              <a:t>PickUp</a:t>
            </a:r>
            <a:r>
              <a:rPr lang="en-US" sz="1200" dirty="0" smtClean="0">
                <a:latin typeface="Arial"/>
                <a:cs typeface="Arial"/>
              </a:rPr>
              <a:t>.</a:t>
            </a:r>
            <a:endParaRPr lang="en-US"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996208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407</TotalTime>
  <Words>510</Words>
  <Application>Microsoft Macintosh PowerPoint</Application>
  <PresentationFormat>Custom</PresentationFormat>
  <Paragraphs>86</Paragraphs>
  <Slides>10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Parallax</vt:lpstr>
      <vt:lpstr>PowerPoint Presentation</vt:lpstr>
      <vt:lpstr>Problem</vt:lpstr>
      <vt:lpstr>Why PickUp?</vt:lpstr>
      <vt:lpstr>Target Market</vt:lpstr>
      <vt:lpstr>Mobile Applications</vt:lpstr>
      <vt:lpstr>Sponsorship</vt:lpstr>
      <vt:lpstr>Competitors</vt:lpstr>
      <vt:lpstr>Marketing Strategy</vt:lpstr>
      <vt:lpstr>PowerPoint Presentation</vt:lpstr>
      <vt:lpstr>Citations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Jacob Martini</cp:lastModifiedBy>
  <cp:revision>50</cp:revision>
  <dcterms:created xsi:type="dcterms:W3CDTF">2014-09-12T02:11:33Z</dcterms:created>
  <dcterms:modified xsi:type="dcterms:W3CDTF">2016-10-16T11:36:18Z</dcterms:modified>
</cp:coreProperties>
</file>

<file path=docProps/thumbnail.jpeg>
</file>